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10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4660"/>
  </p:normalViewPr>
  <p:slideViewPr>
    <p:cSldViewPr>
      <p:cViewPr>
        <p:scale>
          <a:sx n="76" d="100"/>
          <a:sy n="76" d="100"/>
        </p:scale>
        <p:origin x="-104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 alt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3204F3E-2F79-43B8-B599-3C5202E2551D}" type="datetimeFigureOut">
              <a:rPr lang="es-ES" altLang="en-US"/>
              <a:pPr/>
              <a:t>08/05/2018</a:t>
            </a:fld>
            <a:endParaRPr lang="es-ES" alt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3254E5B-A69B-4509-AE06-5C52DDEE32D3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19375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DD72C-DDC2-45E8-B891-954E2E18F8F6}" type="datetimeFigureOut">
              <a:rPr lang="en-GB" altLang="en-US"/>
              <a:pPr/>
              <a:t>08/05/2018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4D8D-D9BF-4677-ADD8-438324AA4618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AD6C7C-D331-47CB-B6B5-1270EC48F510}" type="datetimeFigureOut">
              <a:rPr lang="en-GB" altLang="en-US"/>
              <a:pPr/>
              <a:t>08/05/2018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5AAD1-E5AB-4B75-8A35-E21D42482FBE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B879CE-D6D1-4AFE-A815-AC131F8A98F7}" type="datetimeFigureOut">
              <a:rPr lang="en-GB" altLang="en-US"/>
              <a:pPr/>
              <a:t>08/05/2018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7DCBF-D8FB-4552-8B5B-0BA22C574F95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E457AC-ABD6-4F88-92AB-CF3A384863E0}" type="datetimeFigureOut">
              <a:rPr lang="en-GB" altLang="en-US"/>
              <a:pPr/>
              <a:t>08/05/2018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921F3-4CB2-4376-AF41-C81715A0CA2B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D47BF-D2AB-4CF7-973F-9BD0903D503D}" type="datetimeFigureOut">
              <a:rPr lang="es-ES" altLang="en-US"/>
              <a:pPr/>
              <a:t>08/05/2018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A3D7-BC5B-44AF-89CD-BA566E5C7C0A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B5952-4774-46CF-905F-83763FAE536A}" type="datetimeFigureOut">
              <a:rPr lang="es-ES" altLang="en-US"/>
              <a:pPr/>
              <a:t>08/05/2018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38EE0-078A-49DC-A9DE-E50353F2A846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C6B02-8600-486F-B452-BF739A0C318B}" type="datetimeFigureOut">
              <a:rPr lang="es-ES" altLang="en-US"/>
              <a:pPr/>
              <a:t>08/05/2018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DBD4F-0401-443F-96FD-E0F5975E1E39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94473-A655-44D9-BC43-4D33C9D8DA74}" type="datetimeFigureOut">
              <a:rPr lang="es-ES" altLang="en-US"/>
              <a:pPr/>
              <a:t>08/05/2018</a:t>
            </a:fld>
            <a:endParaRPr lang="es-ES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7F6CC-05B4-41F8-8C94-8FF979A7E840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A352B-829E-4275-A9A1-2C5E20025A29}" type="datetimeFigureOut">
              <a:rPr lang="es-ES" altLang="en-US"/>
              <a:pPr/>
              <a:t>08/05/2018</a:t>
            </a:fld>
            <a:endParaRPr lang="es-ES" alt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1FF72-E074-4075-B059-220CF16FC403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7E407-80BE-44CE-85D0-1C6967789DA6}" type="datetimeFigureOut">
              <a:rPr lang="es-ES" altLang="en-US"/>
              <a:pPr/>
              <a:t>08/05/2018</a:t>
            </a:fld>
            <a:endParaRPr lang="es-ES" alt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A634B-667C-40CB-A707-C73976F828F3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BBFE4-1BA8-4117-9F7D-33EA82FEA20D}" type="datetimeFigureOut">
              <a:rPr lang="es-ES" altLang="en-US"/>
              <a:pPr/>
              <a:t>08/05/2018</a:t>
            </a:fld>
            <a:endParaRPr lang="es-ES" alt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C6EAE-1697-4710-B167-5C25C0312B69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8DC83-60C2-492E-8BA5-5DECFA96D351}" type="datetimeFigureOut">
              <a:rPr lang="en-GB" altLang="en-US"/>
              <a:pPr/>
              <a:t>08/05/2018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D4977-89AB-4610-99EC-05ADFC602E3A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6F6F7-F34A-487F-8768-379BB0241A39}" type="datetimeFigureOut">
              <a:rPr lang="es-ES" altLang="en-US"/>
              <a:pPr/>
              <a:t>08/05/2018</a:t>
            </a:fld>
            <a:endParaRPr lang="es-ES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AF0A-2604-427E-BF21-75F6D5988976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9E5AB4-7E3E-44F6-94C3-8FBF28334150}" type="datetimeFigureOut">
              <a:rPr lang="es-ES" altLang="en-US"/>
              <a:pPr/>
              <a:t>08/05/2018</a:t>
            </a:fld>
            <a:endParaRPr lang="es-ES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6581F-B913-4EA1-A0C9-ECA0AAD94E35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3FAD2A-0DA0-436F-9656-0379622F9922}" type="datetimeFigureOut">
              <a:rPr lang="es-ES" altLang="en-US"/>
              <a:pPr/>
              <a:t>08/05/2018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BD4C6-0E02-4D62-A20A-C115A5291B04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44EE3-17C8-4CDE-832E-7D908BC6148D}" type="datetimeFigureOut">
              <a:rPr lang="es-ES" altLang="en-US"/>
              <a:pPr/>
              <a:t>08/05/2018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5F7D7-D304-43B8-A6D1-B9337E6C5C1C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B946C-481D-4D5E-A7EA-20D00D3A27D1}" type="datetimeFigureOut">
              <a:rPr lang="es-ES" altLang="en-US"/>
              <a:pPr/>
              <a:t>08/05/2018</a:t>
            </a:fld>
            <a:endParaRPr lang="es-ES" alt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A82BF-F724-4B5F-9A01-FE908083A45C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8F12A2-E829-4582-B902-DBBB6C5CF294}" type="datetimeFigureOut">
              <a:rPr lang="en-GB" altLang="en-US"/>
              <a:pPr/>
              <a:t>08/05/2018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24C23-BA0F-440B-9A3F-1C238AD0F6FE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194D0F-51D4-4473-8691-3468D3051EDC}" type="datetimeFigureOut">
              <a:rPr lang="en-GB" altLang="en-US"/>
              <a:pPr/>
              <a:t>08/05/2018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A59D3-9E6F-4743-930E-49EB213C48CD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60BDC-7417-48A4-B453-8919B25BDDEC}" type="datetimeFigureOut">
              <a:rPr lang="en-GB" altLang="en-US"/>
              <a:pPr/>
              <a:t>08/05/2018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6B778-23DE-4179-B183-1090E7031C03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D8D3B-C9AA-4C34-9847-9D1BEEA44525}" type="datetimeFigureOut">
              <a:rPr lang="en-GB" altLang="en-US"/>
              <a:pPr/>
              <a:t>08/05/2018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44D9-BC31-47EF-A921-CD5FDD88CD3E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6CFBD1-CFF2-4A94-9F7C-2182F0671183}" type="datetimeFigureOut">
              <a:rPr lang="en-GB" altLang="en-US"/>
              <a:pPr/>
              <a:t>08/05/2018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B9B58-C6C2-4C27-8200-3661A9834AFC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3A956-981C-40D1-ADED-63E5C4FAB934}" type="datetimeFigureOut">
              <a:rPr lang="en-GB" altLang="en-US"/>
              <a:pPr/>
              <a:t>08/05/2018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ED321-3847-4464-9BA7-92C31CDF575F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CD072-094F-4696-9B7F-A1B1585D57A8}" type="datetimeFigureOut">
              <a:rPr lang="en-GB" altLang="en-US"/>
              <a:pPr/>
              <a:t>08/05/2018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583FB-AA03-4A13-A2DF-5D8D37A7E161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en-GB" altLang="fr-F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en-GB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1623D41-A244-48F0-A479-3C66F65E44B1}" type="datetimeFigureOut">
              <a:rPr lang="en-GB" altLang="en-US"/>
              <a:pPr/>
              <a:t>08/05/2018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52D452E-E2FE-4B97-A388-515AD39AF3E8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modificar el estilo de texto del patrón</a:t>
            </a:r>
          </a:p>
          <a:p>
            <a:pPr lvl="1"/>
            <a:r>
              <a:rPr lang="es-ES" altLang="fr-FR"/>
              <a:t>Segundo nivel</a:t>
            </a:r>
          </a:p>
          <a:p>
            <a:pPr lvl="2"/>
            <a:r>
              <a:rPr lang="es-ES" altLang="fr-FR"/>
              <a:t>Tercer nivel</a:t>
            </a:r>
          </a:p>
          <a:p>
            <a:pPr lvl="3"/>
            <a:r>
              <a:rPr lang="es-ES" altLang="fr-FR"/>
              <a:t>Cuarto nivel</a:t>
            </a:r>
          </a:p>
          <a:p>
            <a:pPr lvl="4"/>
            <a:r>
              <a:rPr lang="es-ES" altLang="fr-FR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27B6301A-14DD-4CB6-B152-F04A3671A7B5}" type="datetimeFigureOut">
              <a:rPr lang="es-ES" altLang="en-US"/>
              <a:pPr/>
              <a:t>08/05/2018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E4D3872A-D902-4AD9-82EC-9F07236CC1B4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 txBox="1">
            <a:spLocks/>
          </p:cNvSpPr>
          <p:nvPr/>
        </p:nvSpPr>
        <p:spPr bwMode="auto">
          <a:xfrm>
            <a:off x="-252536" y="654180"/>
            <a:ext cx="10009112" cy="49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en-US" sz="2000" dirty="0">
                <a:solidFill>
                  <a:schemeClr val="tx2"/>
                </a:solidFill>
                <a:latin typeface="Arial Black" pitchFamily="34" charset="0"/>
              </a:rPr>
              <a:t>INTERNATIONAL FEDERATION OF CONSULTING ENGINEERS</a:t>
            </a:r>
          </a:p>
        </p:txBody>
      </p:sp>
      <p:sp>
        <p:nvSpPr>
          <p:cNvPr id="3075" name="Text Placeholder 2"/>
          <p:cNvSpPr txBox="1">
            <a:spLocks/>
          </p:cNvSpPr>
          <p:nvPr/>
        </p:nvSpPr>
        <p:spPr bwMode="auto">
          <a:xfrm>
            <a:off x="426616" y="2715941"/>
            <a:ext cx="8211482" cy="100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en-US" sz="3200" b="1" dirty="0">
                <a:solidFill>
                  <a:schemeClr val="tx2"/>
                </a:solidFill>
              </a:rPr>
              <a:t>“RESILIENCE TO NATURAL DISASTERS”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FLOOD CONTROL STRATEGIES</a:t>
            </a:r>
          </a:p>
        </p:txBody>
      </p:sp>
      <p:pic>
        <p:nvPicPr>
          <p:cNvPr id="3076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6429" y="1050250"/>
            <a:ext cx="1565579" cy="158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D8F75A40-57B2-4774-A1E2-FB9A05F38D5E}"/>
              </a:ext>
            </a:extLst>
          </p:cNvPr>
          <p:cNvSpPr txBox="1">
            <a:spLocks/>
          </p:cNvSpPr>
          <p:nvPr/>
        </p:nvSpPr>
        <p:spPr bwMode="auto">
          <a:xfrm>
            <a:off x="611559" y="4509120"/>
            <a:ext cx="7859712" cy="12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William Howard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FIDIC VICE PRESIDENT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altLang="en-US" sz="2000" b="1" dirty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altLang="en-US" b="1" dirty="0">
                <a:solidFill>
                  <a:schemeClr val="tx2"/>
                </a:solidFill>
              </a:rPr>
              <a:t>May 9th,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FFC3FEA-7C09-41E0-A982-D68F99D65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2780928"/>
            <a:ext cx="5184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MX" altLang="fr-FR" sz="5400" b="1" dirty="0">
                <a:solidFill>
                  <a:schemeClr val="tx2"/>
                </a:solidFill>
              </a:rPr>
              <a:t>THANK YOU</a:t>
            </a:r>
            <a:endParaRPr lang="es-MX" altLang="fr-FR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4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FFC3FEA-7C09-41E0-A982-D68F99D65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836712"/>
            <a:ext cx="2448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MX" altLang="fr-FR" sz="2400" b="1" dirty="0">
                <a:solidFill>
                  <a:schemeClr val="tx2"/>
                </a:solidFill>
              </a:rPr>
              <a:t>AGENDA</a:t>
            </a:r>
            <a:endParaRPr lang="es-MX" altLang="fr-FR" sz="2000" dirty="0">
              <a:solidFill>
                <a:schemeClr val="tx2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BD93EF-B78E-4D0B-84AF-19A2CCF5B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484784"/>
            <a:ext cx="784887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altLang="fr-FR" sz="2800" dirty="0">
                <a:solidFill>
                  <a:schemeClr val="tx2"/>
                </a:solidFill>
              </a:rPr>
              <a:t>Global Changes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fr-FR" sz="2800" dirty="0">
                <a:solidFill>
                  <a:schemeClr val="tx2"/>
                </a:solidFill>
              </a:rPr>
              <a:t>Natural Disasters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fr-FR" sz="2800" dirty="0">
                <a:solidFill>
                  <a:schemeClr val="tx2"/>
                </a:solidFill>
              </a:rPr>
              <a:t>Global consequences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fr-FR" sz="2800" dirty="0">
                <a:solidFill>
                  <a:schemeClr val="tx2"/>
                </a:solidFill>
              </a:rPr>
              <a:t>Required actions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fr-FR" sz="2800" dirty="0">
                <a:solidFill>
                  <a:schemeClr val="tx2"/>
                </a:solidFill>
              </a:rPr>
              <a:t>Prevention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fr-FR" sz="2800" dirty="0">
                <a:solidFill>
                  <a:schemeClr val="tx2"/>
                </a:solidFill>
              </a:rPr>
              <a:t>Flood Damage Mitigation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fr-FR" sz="2800" dirty="0">
                <a:solidFill>
                  <a:schemeClr val="tx2"/>
                </a:solidFill>
              </a:rPr>
              <a:t>Preparedness</a:t>
            </a:r>
          </a:p>
          <a:p>
            <a:pPr marL="342900" indent="-342900" algn="just">
              <a:buFont typeface="+mj-lt"/>
              <a:buAutoNum type="arabicPeriod"/>
            </a:pPr>
            <a:endParaRPr lang="en-US" altLang="fr-F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5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6EA413-932A-4570-94A6-7E2875E6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-15697"/>
            <a:ext cx="3394720" cy="43691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3353AF"/>
                </a:solidFill>
              </a:rPr>
              <a:t>1. Global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86B901-A787-4859-AF65-3E52CDF01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4" y="620688"/>
            <a:ext cx="4572000" cy="5616624"/>
          </a:xfrm>
        </p:spPr>
        <p:txBody>
          <a:bodyPr/>
          <a:lstStyle/>
          <a:p>
            <a:r>
              <a:rPr lang="en-US" sz="2400" dirty="0"/>
              <a:t>OCEANS - WARMING, ACIDIFICATION, SEA LEVEL RISE and POLLUTION</a:t>
            </a:r>
          </a:p>
          <a:p>
            <a:r>
              <a:rPr lang="en-US" sz="2400" dirty="0"/>
              <a:t>ATMOSPHERIC – CO2 (400PPM+), 2 TO 5 DEGREE AVERAGE TEMPERATURE INCREASE BY 2021?</a:t>
            </a:r>
          </a:p>
          <a:p>
            <a:r>
              <a:rPr lang="en-US" sz="2400" dirty="0"/>
              <a:t>GLACIER RETREAT (exposing mineralized rock in Peru and acidifying streams)</a:t>
            </a:r>
          </a:p>
          <a:p>
            <a:r>
              <a:rPr lang="en-US" sz="2400" dirty="0"/>
              <a:t>MORE NATURAL DISASTERS</a:t>
            </a:r>
          </a:p>
          <a:p>
            <a:r>
              <a:rPr lang="en-US" sz="2400" b="1" i="1" u="sng" dirty="0"/>
              <a:t>CLIMATE CHANGE IS REAL</a:t>
            </a:r>
          </a:p>
        </p:txBody>
      </p:sp>
      <p:pic>
        <p:nvPicPr>
          <p:cNvPr id="1028" name="Picture 4" descr="Resultado de imagen para desastre en piura">
            <a:extLst>
              <a:ext uri="{FF2B5EF4-FFF2-40B4-BE49-F238E27FC236}">
                <a16:creationId xmlns:a16="http://schemas.microsoft.com/office/drawing/2014/main" xmlns="" id="{8D02715B-F10B-41B5-8DC0-CD86A9A74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392488" cy="341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0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0CB36A-F3E1-4509-8475-546887280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64" y="765022"/>
            <a:ext cx="4320480" cy="4975079"/>
          </a:xfrm>
        </p:spPr>
        <p:txBody>
          <a:bodyPr/>
          <a:lstStyle/>
          <a:p>
            <a:r>
              <a:rPr lang="en-US" sz="2400" dirty="0"/>
              <a:t>INTENSE DROUGHTS</a:t>
            </a:r>
          </a:p>
          <a:p>
            <a:r>
              <a:rPr lang="en-US" sz="2400" dirty="0"/>
              <a:t>INTENSE STORMS (Piura – 2,400 mm of rain in 3 months vs yearly average of 100mm)</a:t>
            </a:r>
          </a:p>
          <a:p>
            <a:r>
              <a:rPr lang="en-US" sz="2400" dirty="0"/>
              <a:t>DEFORESTATION  (a factor in Piura floods)</a:t>
            </a:r>
          </a:p>
          <a:p>
            <a:r>
              <a:rPr lang="en-US" sz="2400" dirty="0"/>
              <a:t>LANDSLIDES</a:t>
            </a:r>
          </a:p>
          <a:p>
            <a:r>
              <a:rPr lang="en-US" sz="2400" dirty="0"/>
              <a:t>MUDFLOWS</a:t>
            </a:r>
          </a:p>
          <a:p>
            <a:r>
              <a:rPr lang="en-US" sz="2400" dirty="0"/>
              <a:t>FLOODS</a:t>
            </a:r>
          </a:p>
          <a:p>
            <a:r>
              <a:rPr lang="en-US" sz="2400" b="1" i="1" u="sng" dirty="0"/>
              <a:t>THE ABOVE SIX DISASTERS ARE ALL RELATED TO EACH OTHER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A45DE4B-D0F7-4500-906A-EAF104AD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0"/>
            <a:ext cx="3394720" cy="43691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3353AF"/>
                </a:solidFill>
              </a:rPr>
              <a:t>2. Natural Disasters</a:t>
            </a:r>
          </a:p>
        </p:txBody>
      </p:sp>
      <p:pic>
        <p:nvPicPr>
          <p:cNvPr id="2050" name="Picture 2" descr="Resultado de imagen para desastre en piura">
            <a:extLst>
              <a:ext uri="{FF2B5EF4-FFF2-40B4-BE49-F238E27FC236}">
                <a16:creationId xmlns:a16="http://schemas.microsoft.com/office/drawing/2014/main" xmlns="" id="{126B3977-0D70-4110-8964-124C69A77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44" y="765022"/>
            <a:ext cx="46051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desastre en piura">
            <a:extLst>
              <a:ext uri="{FF2B5EF4-FFF2-40B4-BE49-F238E27FC236}">
                <a16:creationId xmlns:a16="http://schemas.microsoft.com/office/drawing/2014/main" xmlns="" id="{82912EE3-81C2-4175-8178-1D55CFB37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17" y="3501009"/>
            <a:ext cx="458985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9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5FEB84-A470-4D83-86CC-B104750D4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1885925"/>
          </a:xfrm>
        </p:spPr>
        <p:txBody>
          <a:bodyPr/>
          <a:lstStyle/>
          <a:p>
            <a:r>
              <a:rPr lang="en-US" dirty="0"/>
              <a:t>POPULATION SHIFTS</a:t>
            </a:r>
          </a:p>
          <a:p>
            <a:r>
              <a:rPr lang="en-US" dirty="0"/>
              <a:t>LOSS OF LIFE</a:t>
            </a:r>
          </a:p>
          <a:p>
            <a:r>
              <a:rPr lang="en-US" dirty="0"/>
              <a:t>LOSS OF PROPERTY ($ TRILLIONS)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941F143-DBB8-4422-B4E5-589BBAA2DA89}"/>
              </a:ext>
            </a:extLst>
          </p:cNvPr>
          <p:cNvSpPr txBox="1">
            <a:spLocks/>
          </p:cNvSpPr>
          <p:nvPr/>
        </p:nvSpPr>
        <p:spPr bwMode="auto">
          <a:xfrm>
            <a:off x="2411760" y="0"/>
            <a:ext cx="4968552" cy="4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solidFill>
                  <a:srgbClr val="3353AF"/>
                </a:solidFill>
              </a:rPr>
              <a:t>3. Global consequences</a:t>
            </a:r>
          </a:p>
        </p:txBody>
      </p:sp>
      <p:pic>
        <p:nvPicPr>
          <p:cNvPr id="3074" name="Picture 2" descr="Resultado de imagen para desastre en piura">
            <a:extLst>
              <a:ext uri="{FF2B5EF4-FFF2-40B4-BE49-F238E27FC236}">
                <a16:creationId xmlns:a16="http://schemas.microsoft.com/office/drawing/2014/main" xmlns="" id="{F884BF4B-5454-4469-82AE-6D8C4718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382385" cy="33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8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E7FEAFF-06DC-43C2-92E9-C65C26A43606}"/>
              </a:ext>
            </a:extLst>
          </p:cNvPr>
          <p:cNvSpPr txBox="1">
            <a:spLocks/>
          </p:cNvSpPr>
          <p:nvPr/>
        </p:nvSpPr>
        <p:spPr bwMode="auto">
          <a:xfrm>
            <a:off x="2411760" y="0"/>
            <a:ext cx="4968552" cy="4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solidFill>
                  <a:srgbClr val="3353AF"/>
                </a:solidFill>
              </a:rPr>
              <a:t>4. Required actions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4BA1213-3381-41B6-973D-EF176B1EC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3902" b="3370"/>
          <a:stretch/>
        </p:blipFill>
        <p:spPr>
          <a:xfrm>
            <a:off x="2015716" y="548680"/>
            <a:ext cx="5760640" cy="54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0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76A756-7726-4509-845E-75556D5B3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20688"/>
            <a:ext cx="4968552" cy="4525963"/>
          </a:xfrm>
        </p:spPr>
        <p:txBody>
          <a:bodyPr/>
          <a:lstStyle/>
          <a:p>
            <a:r>
              <a:rPr lang="en-US" sz="2800" dirty="0"/>
              <a:t>REDUCE CO2 and OTHER GREEN HOUSE GAS EMISSIONS</a:t>
            </a:r>
          </a:p>
          <a:p>
            <a:r>
              <a:rPr lang="en-US" sz="2800" dirty="0"/>
              <a:t>LESS USE OF FOSSIL FUELS</a:t>
            </a:r>
          </a:p>
          <a:p>
            <a:r>
              <a:rPr lang="en-US" sz="2800" dirty="0"/>
              <a:t>CARBON SEQUESTRATION</a:t>
            </a:r>
          </a:p>
          <a:p>
            <a:r>
              <a:rPr lang="en-US" sz="2800" dirty="0"/>
              <a:t>RESTORE FORESTS and NATURAL LANDSCAPES </a:t>
            </a:r>
          </a:p>
          <a:p>
            <a:r>
              <a:rPr lang="en-US" sz="2800" dirty="0"/>
              <a:t>RESTORE WETLANDS </a:t>
            </a:r>
          </a:p>
          <a:p>
            <a:r>
              <a:rPr lang="en-US" sz="2800" dirty="0"/>
              <a:t>SLOPE STABILIZATION</a:t>
            </a:r>
          </a:p>
          <a:p>
            <a:r>
              <a:rPr lang="en-US" sz="2800" b="1" i="1" u="sng" dirty="0"/>
              <a:t>BOTTOM THREE WERE ALL FACTORS IN PIURA FLOODS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4837999-32EB-453A-BC08-0A60EF91BF3B}"/>
              </a:ext>
            </a:extLst>
          </p:cNvPr>
          <p:cNvSpPr txBox="1">
            <a:spLocks/>
          </p:cNvSpPr>
          <p:nvPr/>
        </p:nvSpPr>
        <p:spPr bwMode="auto">
          <a:xfrm>
            <a:off x="2411760" y="0"/>
            <a:ext cx="4968552" cy="4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solidFill>
                  <a:srgbClr val="3353AF"/>
                </a:solidFill>
              </a:rPr>
              <a:t>5. Prevention</a:t>
            </a:r>
          </a:p>
        </p:txBody>
      </p:sp>
      <p:pic>
        <p:nvPicPr>
          <p:cNvPr id="5122" name="Picture 2" descr="Resultado de imagen para RESTORE FORESTS">
            <a:extLst>
              <a:ext uri="{FF2B5EF4-FFF2-40B4-BE49-F238E27FC236}">
                <a16:creationId xmlns:a16="http://schemas.microsoft.com/office/drawing/2014/main" xmlns="" id="{119E3C7C-1D37-4ADE-B4FF-4DEB2BAB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168352" cy="21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RESTORE WETLANDS">
            <a:extLst>
              <a:ext uri="{FF2B5EF4-FFF2-40B4-BE49-F238E27FC236}">
                <a16:creationId xmlns:a16="http://schemas.microsoft.com/office/drawing/2014/main" xmlns="" id="{42F0E208-9C43-4F6A-A081-33C4FE4CE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3168352" cy="23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3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9B6B35-0F69-4138-A4A2-B891FD655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64704"/>
            <a:ext cx="4248472" cy="511256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NEW RESERVOIRS (WATER SUPPLY, FLOOD CONTROL, POWER GENERATION, RECREATION)</a:t>
            </a:r>
          </a:p>
          <a:p>
            <a:r>
              <a:rPr lang="en-US" dirty="0"/>
              <a:t>INCREASING THE CAPACITY OF EXISTING RESERVOIRS (RAISING THE ELEVATION OF DAMS, SILT REMOVAL)</a:t>
            </a:r>
          </a:p>
          <a:p>
            <a:r>
              <a:rPr lang="en-US" dirty="0"/>
              <a:t>DIKES (NEW and EXISTING) –  ALLOW FOR FUTURE HEIGHT INCREASES</a:t>
            </a:r>
          </a:p>
          <a:p>
            <a:r>
              <a:rPr lang="en-US" dirty="0"/>
              <a:t>DETENTION BASINS</a:t>
            </a:r>
          </a:p>
          <a:p>
            <a:r>
              <a:rPr lang="en-US" dirty="0"/>
              <a:t>ZONING REVISIONS</a:t>
            </a:r>
          </a:p>
          <a:p>
            <a:r>
              <a:rPr lang="en-US" dirty="0"/>
              <a:t>HARDENING STRUCTURES</a:t>
            </a:r>
          </a:p>
          <a:p>
            <a:r>
              <a:rPr lang="en-US" dirty="0"/>
              <a:t>MULTI USE STRUCTURES</a:t>
            </a:r>
          </a:p>
          <a:p>
            <a:r>
              <a:rPr lang="en-US" b="1" i="1" u="sng" dirty="0"/>
              <a:t>HOLISTIC MULTI FUNCTIONAL STORMWATER MANAGEMENT</a:t>
            </a:r>
          </a:p>
          <a:p>
            <a:r>
              <a:rPr lang="en-US" b="1" i="1" u="sng" dirty="0"/>
              <a:t>DESIGN for UNCERTAINTY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F44B331-0413-4A66-8E23-FF74F6155F40}"/>
              </a:ext>
            </a:extLst>
          </p:cNvPr>
          <p:cNvSpPr txBox="1">
            <a:spLocks/>
          </p:cNvSpPr>
          <p:nvPr/>
        </p:nvSpPr>
        <p:spPr bwMode="auto">
          <a:xfrm>
            <a:off x="2411760" y="0"/>
            <a:ext cx="4968552" cy="4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solidFill>
                  <a:srgbClr val="3353AF"/>
                </a:solidFill>
              </a:rPr>
              <a:t>6. Flood damage mitigation</a:t>
            </a:r>
          </a:p>
        </p:txBody>
      </p:sp>
      <p:pic>
        <p:nvPicPr>
          <p:cNvPr id="6146" name="Picture 2" descr="Resultado de imagen para PRESAS EN PIURA PERU">
            <a:extLst>
              <a:ext uri="{FF2B5EF4-FFF2-40B4-BE49-F238E27FC236}">
                <a16:creationId xmlns:a16="http://schemas.microsoft.com/office/drawing/2014/main" xmlns="" id="{18EA4717-A5CB-43C2-A311-A2648EE28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42618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3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A73E30-7540-46A2-ABF7-98BC02EE0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25963"/>
          </a:xfrm>
        </p:spPr>
        <p:txBody>
          <a:bodyPr/>
          <a:lstStyle/>
          <a:p>
            <a:r>
              <a:rPr lang="en-US" sz="3000" dirty="0"/>
              <a:t>DEVELOP PREDICTIVE TOOLS  (study weather patterns; Piura National Security and Defense Agency monitors ocean temperatures)</a:t>
            </a:r>
          </a:p>
          <a:p>
            <a:r>
              <a:rPr lang="en-US" sz="3000" dirty="0"/>
              <a:t>USEPA – CREAT TOOL</a:t>
            </a:r>
          </a:p>
          <a:p>
            <a:r>
              <a:rPr lang="en-US" sz="3000" dirty="0"/>
              <a:t>EARLY WARNING SYSTEMS</a:t>
            </a:r>
          </a:p>
          <a:p>
            <a:r>
              <a:rPr lang="en-US" sz="3000" dirty="0"/>
              <a:t>EVACUATION PLANS</a:t>
            </a:r>
          </a:p>
          <a:p>
            <a:r>
              <a:rPr lang="en-US" sz="3000" dirty="0"/>
              <a:t>EDUCATION (awareness is the first step towards problem resolution)</a:t>
            </a:r>
          </a:p>
          <a:p>
            <a:r>
              <a:rPr lang="en-US" sz="3000" b="1" i="1" u="sng" dirty="0"/>
              <a:t>DEVELOP A COMPREHENSIVE DISASTER MANAGEMENT PLAN (US FEMA-GUIDANCE)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AA9D842-FE58-40A6-A906-F1CD6AFC7B96}"/>
              </a:ext>
            </a:extLst>
          </p:cNvPr>
          <p:cNvSpPr txBox="1">
            <a:spLocks/>
          </p:cNvSpPr>
          <p:nvPr/>
        </p:nvSpPr>
        <p:spPr bwMode="auto">
          <a:xfrm>
            <a:off x="2411760" y="0"/>
            <a:ext cx="4968552" cy="4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solidFill>
                  <a:srgbClr val="3353AF"/>
                </a:solidFill>
              </a:rPr>
              <a:t>7. Preparedness</a:t>
            </a:r>
          </a:p>
        </p:txBody>
      </p:sp>
    </p:spTree>
    <p:extLst>
      <p:ext uri="{BB962C8B-B14F-4D97-AF65-F5344CB8AC3E}">
        <p14:creationId xmlns:p14="http://schemas.microsoft.com/office/powerpoint/2010/main" val="2305560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303</Words>
  <Application>Microsoft Office PowerPoint</Application>
  <PresentationFormat>Presentación en pantalla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Office Theme</vt:lpstr>
      <vt:lpstr>Diseño personalizado</vt:lpstr>
      <vt:lpstr>Presentación de PowerPoint</vt:lpstr>
      <vt:lpstr>Presentación de PowerPoint</vt:lpstr>
      <vt:lpstr>1. Global Changes</vt:lpstr>
      <vt:lpstr>2. Natural Disasters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 Sisto</dc:creator>
  <cp:lastModifiedBy>Puertoinca</cp:lastModifiedBy>
  <cp:revision>320</cp:revision>
  <cp:lastPrinted>2018-02-08T00:17:47Z</cp:lastPrinted>
  <dcterms:created xsi:type="dcterms:W3CDTF">2012-06-20T13:37:19Z</dcterms:created>
  <dcterms:modified xsi:type="dcterms:W3CDTF">2018-05-08T18:32:55Z</dcterms:modified>
</cp:coreProperties>
</file>